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8" r:id="rId7"/>
    <p:sldId id="262" r:id="rId8"/>
    <p:sldId id="265" r:id="rId9"/>
    <p:sldId id="267" r:id="rId10"/>
    <p:sldId id="269" r:id="rId11"/>
    <p:sldId id="270" r:id="rId12"/>
    <p:sldId id="260" r:id="rId13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00AF2A-9FD3-12F5-2200-20A968C8EC55}" v="129" dt="2023-12-12T08:41:43.902"/>
    <p1510:client id="{53F32BF4-8B51-ABAD-C30D-A576C27E9CFE}" v="251" dt="2023-12-12T07:40:37.569"/>
    <p1510:client id="{71384022-4264-6945-1AA5-6BEB2F540CA6}" v="474" dt="2023-12-13T03:39:13.359"/>
    <p1510:client id="{838705EE-CC9C-ACA3-2719-6A5F411F24DC}" v="15" dt="2023-12-12T09:07:50.244"/>
    <p1510:client id="{ED03400B-01AC-C57F-CA60-B87B4F1F621A}" v="9" dt="2023-12-12T08:44:33.051"/>
    <p1510:client id="{F0F1F5BA-9122-7973-F385-B7FA6E63BFDA}" v="15" dt="2023-12-12T09:03:46.06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0" d="100"/>
          <a:sy n="140" d="100"/>
        </p:scale>
        <p:origin x="822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7935" y="471982"/>
            <a:ext cx="4398828" cy="410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735" y="757999"/>
            <a:ext cx="5269230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isintheair.org/wp/2020/03/introduzione-ai-chatbot-cosa-sono-e-a-cosa-servono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3235" cy="329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touching a screen of a phone&#10;&#10;Description automatically generated">
            <a:extLst>
              <a:ext uri="{FF2B5EF4-FFF2-40B4-BE49-F238E27FC236}">
                <a16:creationId xmlns:a16="http://schemas.microsoft.com/office/drawing/2014/main" id="{1CB2701C-6E2F-8C5C-2079-5D5A1E193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18" r="7131" b="1"/>
          <a:stretch/>
        </p:blipFill>
        <p:spPr>
          <a:xfrm>
            <a:off x="20" y="10"/>
            <a:ext cx="4643423" cy="32956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61076" y="0"/>
            <a:ext cx="3393622" cy="329565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3692729" y="748576"/>
            <a:ext cx="2091201" cy="17986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R="5080">
              <a:lnSpc>
                <a:spcPct val="90000"/>
              </a:lnSpc>
              <a:spcBef>
                <a:spcPts val="204"/>
              </a:spcBef>
            </a:pPr>
            <a:r>
              <a:rPr lang="en-US" b="1" dirty="0"/>
              <a:t>Revolutionizing Customer Support and Payment Processes: Crafting an Efficient and User-Friendly Chatbot for Debtors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3236" cy="329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2BD7A-31F9-E15C-CA2E-7F3510B1C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980" y="183091"/>
            <a:ext cx="1642244" cy="962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FAQ Chatbot Interaction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07838" y="678907"/>
            <a:ext cx="747014" cy="8782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10000 w 10000"/>
                      <a:gd name="connsiteY2" fmla="*/ 10000 h 10000"/>
                      <a:gd name="connsiteX3" fmla="*/ 0 w 10000"/>
                      <a:gd name="connsiteY3" fmla="*/ 10000 h 10000"/>
                      <a:gd name="connsiteX4" fmla="*/ 0 w 10000"/>
                      <a:gd name="connsiteY4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 fill="none" extrusionOk="0">
                        <a:moveTo>
                          <a:pt x="0" y="0"/>
                        </a:moveTo>
                        <a:cubicBezTo>
                          <a:pt x="4791" y="327"/>
                          <a:pt x="6400" y="69"/>
                          <a:pt x="10000" y="0"/>
                        </a:cubicBezTo>
                        <a:cubicBezTo>
                          <a:pt x="9955" y="3464"/>
                          <a:pt x="10081" y="7866"/>
                          <a:pt x="10000" y="10000"/>
                        </a:cubicBezTo>
                        <a:cubicBezTo>
                          <a:pt x="6219" y="9793"/>
                          <a:pt x="4034" y="10351"/>
                          <a:pt x="0" y="10000"/>
                        </a:cubicBezTo>
                        <a:cubicBezTo>
                          <a:pt x="454" y="6185"/>
                          <a:pt x="74" y="2352"/>
                          <a:pt x="0" y="0"/>
                        </a:cubicBezTo>
                        <a:close/>
                      </a:path>
                      <a:path w="10000" h="10000" stroke="0" extrusionOk="0">
                        <a:moveTo>
                          <a:pt x="0" y="0"/>
                        </a:moveTo>
                        <a:cubicBezTo>
                          <a:pt x="3868" y="-313"/>
                          <a:pt x="7744" y="7"/>
                          <a:pt x="10000" y="0"/>
                        </a:cubicBezTo>
                        <a:cubicBezTo>
                          <a:pt x="10451" y="4945"/>
                          <a:pt x="10100" y="5440"/>
                          <a:pt x="10000" y="10000"/>
                        </a:cubicBezTo>
                        <a:cubicBezTo>
                          <a:pt x="7056" y="10499"/>
                          <a:pt x="4749" y="10060"/>
                          <a:pt x="0" y="10000"/>
                        </a:cubicBezTo>
                        <a:cubicBezTo>
                          <a:pt x="-33" y="7118"/>
                          <a:pt x="-309" y="31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958A4-8730-D24C-94F6-DBA406750F04}"/>
              </a:ext>
            </a:extLst>
          </p:cNvPr>
          <p:cNvSpPr txBox="1"/>
          <p:nvPr/>
        </p:nvSpPr>
        <p:spPr>
          <a:xfrm>
            <a:off x="2160737" y="47913"/>
            <a:ext cx="3642230" cy="11905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+mn-lt"/>
                <a:cs typeface="+mn-lt"/>
              </a:rPr>
              <a:t>Chatbot inquires if the user wants more FAQs.</a:t>
            </a:r>
            <a:endParaRPr lang="en-US" sz="10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+mn-lt"/>
                <a:cs typeface="+mn-lt"/>
              </a:rPr>
              <a:t> Conversation ends if the user types 'No'; otherwise, it continues.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+mn-lt"/>
                <a:cs typeface="+mn-lt"/>
              </a:rPr>
              <a:t>If the user exits, the chatbot expresses gratitude and provides additional information.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+mn-lt"/>
                <a:cs typeface="+mn-lt"/>
              </a:rPr>
              <a:t>If the user continues, the chatbot repeats the process.</a:t>
            </a:r>
            <a:endParaRPr lang="en-US" sz="1000" dirty="0">
              <a:ea typeface="Calibri"/>
              <a:cs typeface="Calibri"/>
            </a:endParaRPr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48868D05-D578-A20A-7C83-592A11B0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3874" y="2382187"/>
            <a:ext cx="395931" cy="403126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E7D28A-4563-B4C0-F947-0BDE777C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4" y="1277950"/>
            <a:ext cx="2727230" cy="1874948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DBB673AC-4C72-167F-80BC-E647A294C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29" y="1280595"/>
            <a:ext cx="2728315" cy="18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7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3236" cy="329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2BD7A-31F9-E15C-CA2E-7F3510B1C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01" y="239865"/>
            <a:ext cx="2118628" cy="7967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1800" kern="1200" dirty="0">
                <a:latin typeface="+mj-lt"/>
                <a:cs typeface="+mj-cs"/>
              </a:rPr>
              <a:t>Debtor Information and Payment </a:t>
            </a:r>
            <a:r>
              <a:rPr lang="en-US" sz="1800" kern="1200" dirty="0">
                <a:latin typeface="+mj-lt"/>
                <a:ea typeface="+mj-ea"/>
                <a:cs typeface="+mj-cs"/>
              </a:rPr>
              <a:t>Chatbot Interaction</a:t>
            </a:r>
            <a:endParaRPr lang="en-US" sz="1800" dirty="0"/>
          </a:p>
          <a:p>
            <a:pPr algn="l">
              <a:lnSpc>
                <a:spcPct val="90000"/>
              </a:lnSpc>
              <a:spcBef>
                <a:spcPct val="0"/>
              </a:spcBef>
            </a:pPr>
            <a:endParaRPr lang="en-US" sz="1800" kern="1200" dirty="0">
              <a:latin typeface="+mj-lt"/>
              <a:ea typeface="Calibri"/>
              <a:cs typeface="Calibri"/>
            </a:endParaRP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07838" y="678907"/>
            <a:ext cx="747014" cy="8782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10000 w 10000"/>
                      <a:gd name="connsiteY2" fmla="*/ 10000 h 10000"/>
                      <a:gd name="connsiteX3" fmla="*/ 0 w 10000"/>
                      <a:gd name="connsiteY3" fmla="*/ 10000 h 10000"/>
                      <a:gd name="connsiteX4" fmla="*/ 0 w 10000"/>
                      <a:gd name="connsiteY4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 fill="none" extrusionOk="0">
                        <a:moveTo>
                          <a:pt x="0" y="0"/>
                        </a:moveTo>
                        <a:cubicBezTo>
                          <a:pt x="4791" y="327"/>
                          <a:pt x="6400" y="69"/>
                          <a:pt x="10000" y="0"/>
                        </a:cubicBezTo>
                        <a:cubicBezTo>
                          <a:pt x="9955" y="3464"/>
                          <a:pt x="10081" y="7866"/>
                          <a:pt x="10000" y="10000"/>
                        </a:cubicBezTo>
                        <a:cubicBezTo>
                          <a:pt x="6219" y="9793"/>
                          <a:pt x="4034" y="10351"/>
                          <a:pt x="0" y="10000"/>
                        </a:cubicBezTo>
                        <a:cubicBezTo>
                          <a:pt x="454" y="6185"/>
                          <a:pt x="74" y="2352"/>
                          <a:pt x="0" y="0"/>
                        </a:cubicBezTo>
                        <a:close/>
                      </a:path>
                      <a:path w="10000" h="10000" stroke="0" extrusionOk="0">
                        <a:moveTo>
                          <a:pt x="0" y="0"/>
                        </a:moveTo>
                        <a:cubicBezTo>
                          <a:pt x="3868" y="-313"/>
                          <a:pt x="7744" y="7"/>
                          <a:pt x="10000" y="0"/>
                        </a:cubicBezTo>
                        <a:cubicBezTo>
                          <a:pt x="10451" y="4945"/>
                          <a:pt x="10100" y="5440"/>
                          <a:pt x="10000" y="10000"/>
                        </a:cubicBezTo>
                        <a:cubicBezTo>
                          <a:pt x="7056" y="10499"/>
                          <a:pt x="4749" y="10060"/>
                          <a:pt x="0" y="10000"/>
                        </a:cubicBezTo>
                        <a:cubicBezTo>
                          <a:pt x="-33" y="7118"/>
                          <a:pt x="-309" y="31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958A4-8730-D24C-94F6-DBA406750F04}"/>
              </a:ext>
            </a:extLst>
          </p:cNvPr>
          <p:cNvSpPr txBox="1"/>
          <p:nvPr/>
        </p:nvSpPr>
        <p:spPr>
          <a:xfrm>
            <a:off x="2160737" y="47913"/>
            <a:ext cx="3642230" cy="11905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+mn-lt"/>
                <a:cs typeface="+mn-lt"/>
              </a:rPr>
              <a:t>Chatbot prompts the user to provide their Malaysian Identity Card Number.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+mn-lt"/>
                <a:cs typeface="+mn-lt"/>
              </a:rPr>
              <a:t>Chatbot queries the database for debtor information based on the provided IC Number and Displays debtor details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+mn-lt"/>
                <a:cs typeface="+mn-lt"/>
              </a:rPr>
              <a:t>If a pending payment is detected, the chatbot prompts the user with options to proceed with payment.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+mn-lt"/>
                <a:cs typeface="+mn-lt"/>
              </a:rPr>
              <a:t>If 'Yes' is selected, chatbot generates a payment link.</a:t>
            </a:r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48868D05-D578-A20A-7C83-592A11B0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3874" y="2382187"/>
            <a:ext cx="395931" cy="403126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CB5F07-7274-9FD4-B538-FD7A85E59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" y="1282505"/>
            <a:ext cx="2728961" cy="1874948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FC72B68-F3D2-4B22-FF83-4950CA612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988" y="1285590"/>
            <a:ext cx="2734670" cy="18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23516" y="699057"/>
            <a:ext cx="2538806" cy="50590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150" dirty="0">
                <a:latin typeface="Calibri"/>
                <a:ea typeface="Calibri"/>
              </a:rPr>
              <a:t>CONCLUSION</a:t>
            </a:r>
            <a:endParaRPr sz="3200">
              <a:latin typeface="Calibri"/>
              <a:ea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7363" y="1372784"/>
            <a:ext cx="3090545" cy="119968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4"/>
              </a:spcBef>
            </a:pPr>
            <a:r>
              <a:rPr lang="en-US" sz="1100" dirty="0"/>
              <a:t>Strategically investing in the development of an efficient and user-friendly chatbot for debtors is a pivotal move to elevate customer support and streamline payments. Through the adept use of advanced technologies, organizations can elevate debtor satisfaction, boost payment collections, and optimize operational efficiency.</a:t>
            </a:r>
            <a:endParaRPr sz="11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4700" cy="329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974" y="205062"/>
            <a:ext cx="5045288" cy="922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2900" kern="1200" spc="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</a:t>
            </a:r>
            <a:r>
              <a:rPr lang="en-US" sz="2900" kern="1200" spc="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2900" kern="1200" spc="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oduction</a:t>
            </a:r>
            <a:endParaRPr lang="en-US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37" y="1393576"/>
            <a:ext cx="5018942" cy="87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03974" y="1334037"/>
            <a:ext cx="899649" cy="65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974" y="1603743"/>
            <a:ext cx="5046751" cy="1396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>
              <a:lnSpc>
                <a:spcPct val="90000"/>
              </a:lnSpc>
              <a:spcBef>
                <a:spcPts val="90"/>
              </a:spcBef>
            </a:pPr>
            <a:r>
              <a:rPr lang="en-US" sz="1100" dirty="0"/>
              <a:t>In this presentation, we will delve into the advantages of creating a highly efficient and user-friendly chatbot tailored for debtors, aimed at elevating customer support and optimizing payment processes. The presentation will feature a brief, professional demonstration of the chatbot prototype, highlighting its functionality and user interface. </a:t>
            </a:r>
            <a:endParaRPr lang="en-US" sz="1100"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4700" cy="329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974" y="205062"/>
            <a:ext cx="5045288" cy="922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2900" kern="1200" spc="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  <a:r>
              <a:rPr lang="en-US" sz="2900" kern="1200" spc="-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kern="1200" spc="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</a:t>
            </a:r>
            <a:r>
              <a:rPr lang="en-US" sz="29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kern="1200" spc="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 </a:t>
            </a:r>
            <a:r>
              <a:rPr lang="en-US" sz="2900" kern="1200" spc="-2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kern="1200" spc="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Support</a:t>
            </a:r>
            <a:endParaRPr lang="en-US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37" y="1393576"/>
            <a:ext cx="5018942" cy="87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03974" y="1334037"/>
            <a:ext cx="899649" cy="65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974" y="1603743"/>
            <a:ext cx="5046751" cy="1396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6350">
              <a:lnSpc>
                <a:spcPct val="90000"/>
              </a:lnSpc>
              <a:spcBef>
                <a:spcPts val="90"/>
              </a:spcBef>
            </a:pPr>
            <a:r>
              <a:rPr lang="en-US" sz="1100" dirty="0"/>
              <a:t>Debtors frequently seek personalized assistance and prompt responses, placing a strain on customer support teams. Implementing a chatbot can effectively address these challenges, providing 24/7 support and automating routine queries. This strategic integration enables support agents to concentrate on resolving complex issues.</a:t>
            </a:r>
            <a:endParaRPr lang="en-US" sz="1100"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4700" cy="329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B9D3C-BAE2-3FDE-6724-BB3A283467B2}"/>
              </a:ext>
            </a:extLst>
          </p:cNvPr>
          <p:cNvSpPr txBox="1"/>
          <p:nvPr/>
        </p:nvSpPr>
        <p:spPr>
          <a:xfrm>
            <a:off x="403974" y="205062"/>
            <a:ext cx="5045288" cy="9222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1" kern="1200" dirty="0">
                <a:latin typeface="+mj-lt"/>
                <a:ea typeface="+mj-ea"/>
                <a:cs typeface="+mj-cs"/>
              </a:rPr>
              <a:t>Streamlining Payments  with </a:t>
            </a:r>
            <a:endParaRPr lang="en-US" sz="29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1" kern="1200" dirty="0">
                <a:latin typeface="+mj-lt"/>
                <a:ea typeface="+mj-ea"/>
                <a:cs typeface="+mj-cs"/>
              </a:rPr>
              <a:t>Chatbot</a:t>
            </a:r>
            <a:endParaRPr lang="en-US" sz="2900" kern="1200" dirty="0">
              <a:latin typeface="+mj-lt"/>
              <a:ea typeface="+mj-ea"/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37" y="1393576"/>
            <a:ext cx="5018942" cy="87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03974" y="1334037"/>
            <a:ext cx="899649" cy="65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974" y="1603743"/>
            <a:ext cx="5046751" cy="1396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66675">
              <a:lnSpc>
                <a:spcPct val="90000"/>
              </a:lnSpc>
              <a:spcBef>
                <a:spcPts val="90"/>
              </a:spcBef>
            </a:pPr>
            <a:r>
              <a:rPr lang="en-US" sz="1100" dirty="0"/>
              <a:t>The chatbot seamlessly integrates real-time payment gateways, streamlining payment processing and offering personalized payment plans. This not only enhances the debtor experience but also significantly improves the efficiency of payment collections.</a:t>
            </a:r>
            <a:endParaRPr lang="en-US" sz="1100"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4700" cy="32956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3236" cy="32956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78325" y="678324"/>
            <a:ext cx="3295650" cy="1939002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78325" y="683195"/>
            <a:ext cx="3295650" cy="193900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8329" y="1724975"/>
            <a:ext cx="1202340" cy="1939005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240938" y="466003"/>
            <a:ext cx="1872983" cy="2008221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78329" y="673451"/>
            <a:ext cx="3295651" cy="193900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3F71C-DB4E-9E1A-94CA-47A5F33A9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23" y="282016"/>
            <a:ext cx="1537323" cy="1627880"/>
          </a:xfrm>
        </p:spPr>
        <p:txBody>
          <a:bodyPr lIns="0" tIns="0" rIns="0" bIns="0" anchor="b">
            <a:normAutofit/>
          </a:bodyPr>
          <a:lstStyle/>
          <a:p>
            <a:pPr algn="r"/>
            <a:r>
              <a:rPr lang="en-US" sz="1900" dirty="0">
                <a:solidFill>
                  <a:srgbClr val="FFFFFF"/>
                </a:solidFill>
                <a:latin typeface="Calibri"/>
              </a:rPr>
              <a:t>Chatbot Functionality</a:t>
            </a:r>
          </a:p>
          <a:p>
            <a:pPr algn="r"/>
            <a:endParaRPr lang="en-US" sz="1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8FA64-39DC-CB5A-6837-F1DB30909DE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054164" y="104777"/>
            <a:ext cx="3576492" cy="3114275"/>
          </a:xfrm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b="1" dirty="0">
                <a:ea typeface="+mn-lt"/>
                <a:cs typeface="+mn-lt"/>
              </a:rPr>
              <a:t>User-Friendly Interface:</a:t>
            </a:r>
            <a:endParaRPr lang="en-US" sz="9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900" dirty="0">
                <a:ea typeface="+mn-lt"/>
                <a:cs typeface="+mn-lt"/>
              </a:rPr>
              <a:t>Intuitive design for easy navigation.</a:t>
            </a:r>
            <a:endParaRPr lang="en-US" sz="9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900" dirty="0">
                <a:ea typeface="+mn-lt"/>
                <a:cs typeface="+mn-lt"/>
              </a:rPr>
              <a:t>Simplified user experience to engage debtors effectively.</a:t>
            </a:r>
            <a:endParaRPr lang="en-US" sz="9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900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b="1" dirty="0">
                <a:ea typeface="+mn-lt"/>
                <a:cs typeface="+mn-lt"/>
              </a:rPr>
              <a:t>Inquiry Handling:</a:t>
            </a:r>
            <a:endParaRPr lang="en-US" sz="9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900" dirty="0">
                <a:ea typeface="+mn-lt"/>
                <a:cs typeface="+mn-lt"/>
              </a:rPr>
              <a:t>Instant response to debtor inquiries.</a:t>
            </a:r>
            <a:endParaRPr lang="en-US" sz="9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900" dirty="0">
                <a:ea typeface="+mn-lt"/>
                <a:cs typeface="+mn-lt"/>
              </a:rPr>
              <a:t>Natural language processing for understanding diverse queries.</a:t>
            </a:r>
            <a:endParaRPr lang="en-US" sz="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900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b="1" dirty="0">
                <a:ea typeface="+mn-lt"/>
                <a:cs typeface="+mn-lt"/>
              </a:rPr>
              <a:t>Payment Processing:</a:t>
            </a:r>
            <a:endParaRPr lang="en-US" sz="9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900" dirty="0">
                <a:ea typeface="+mn-lt"/>
                <a:cs typeface="+mn-lt"/>
              </a:rPr>
              <a:t>Real-time payment gateways for seamless transactions.</a:t>
            </a:r>
            <a:endParaRPr lang="en-US" sz="9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900" dirty="0">
                <a:ea typeface="+mn-lt"/>
                <a:cs typeface="+mn-lt"/>
              </a:rPr>
              <a:t>Support for pending payments with multiple options.</a:t>
            </a:r>
            <a:endParaRPr lang="en-US" sz="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b="1" dirty="0">
                <a:ea typeface="+mn-lt"/>
                <a:cs typeface="+mn-lt"/>
              </a:rPr>
              <a:t>24/7 Support:</a:t>
            </a:r>
            <a:endParaRPr lang="en-US" sz="9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900" dirty="0">
                <a:ea typeface="+mn-lt"/>
                <a:cs typeface="+mn-lt"/>
              </a:rPr>
              <a:t>Round-the-clock availability for debtor assistance.</a:t>
            </a:r>
            <a:endParaRPr lang="en-US" sz="9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900" dirty="0">
                <a:ea typeface="+mn-lt"/>
                <a:cs typeface="+mn-lt"/>
              </a:rPr>
              <a:t>Automated responses for timely support.</a:t>
            </a:r>
            <a:endParaRPr lang="en-US" sz="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385178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4700" cy="32956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54699" cy="329565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5854700" cy="3076794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277630" y="-1273245"/>
            <a:ext cx="3295650" cy="5842141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26755" y="0"/>
            <a:ext cx="2927351" cy="329565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5850315" cy="3302339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308" y="1945"/>
            <a:ext cx="4906084" cy="2272567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D9032-F212-CA7F-D011-CC08ADD3F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234" y="495167"/>
            <a:ext cx="3912600" cy="14807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Chatbot Prototype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7364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4700" cy="329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38C20-198D-60E5-5BF7-72A27DE89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980" y="241681"/>
            <a:ext cx="1642244" cy="7030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</a:pPr>
            <a:r>
              <a:rPr lang="en-US" sz="2100" kern="1200" dirty="0">
                <a:latin typeface="+mj-lt"/>
                <a:ea typeface="+mj-ea"/>
                <a:cs typeface="+mj-cs"/>
              </a:rPr>
              <a:t>Access To Chatbot</a:t>
            </a:r>
            <a:endParaRPr lang="en-US" sz="2100" dirty="0"/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12229" y="588826"/>
            <a:ext cx="747014" cy="8782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10000 w 10000"/>
                      <a:gd name="connsiteY2" fmla="*/ 10000 h 10000"/>
                      <a:gd name="connsiteX3" fmla="*/ 0 w 10000"/>
                      <a:gd name="connsiteY3" fmla="*/ 10000 h 10000"/>
                      <a:gd name="connsiteX4" fmla="*/ 0 w 10000"/>
                      <a:gd name="connsiteY4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 fill="none" extrusionOk="0">
                        <a:moveTo>
                          <a:pt x="0" y="0"/>
                        </a:moveTo>
                        <a:cubicBezTo>
                          <a:pt x="4791" y="327"/>
                          <a:pt x="6400" y="69"/>
                          <a:pt x="10000" y="0"/>
                        </a:cubicBezTo>
                        <a:cubicBezTo>
                          <a:pt x="9955" y="3464"/>
                          <a:pt x="10081" y="7866"/>
                          <a:pt x="10000" y="10000"/>
                        </a:cubicBezTo>
                        <a:cubicBezTo>
                          <a:pt x="6219" y="9793"/>
                          <a:pt x="4034" y="10351"/>
                          <a:pt x="0" y="10000"/>
                        </a:cubicBezTo>
                        <a:cubicBezTo>
                          <a:pt x="454" y="6185"/>
                          <a:pt x="74" y="2352"/>
                          <a:pt x="0" y="0"/>
                        </a:cubicBezTo>
                        <a:close/>
                      </a:path>
                      <a:path w="10000" h="10000" stroke="0" extrusionOk="0">
                        <a:moveTo>
                          <a:pt x="0" y="0"/>
                        </a:moveTo>
                        <a:cubicBezTo>
                          <a:pt x="3868" y="-313"/>
                          <a:pt x="7744" y="7"/>
                          <a:pt x="10000" y="0"/>
                        </a:cubicBezTo>
                        <a:cubicBezTo>
                          <a:pt x="10451" y="4945"/>
                          <a:pt x="10100" y="5440"/>
                          <a:pt x="10000" y="10000"/>
                        </a:cubicBezTo>
                        <a:cubicBezTo>
                          <a:pt x="7056" y="10499"/>
                          <a:pt x="4749" y="10060"/>
                          <a:pt x="0" y="10000"/>
                        </a:cubicBezTo>
                        <a:cubicBezTo>
                          <a:pt x="-33" y="7118"/>
                          <a:pt x="-309" y="31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email&#10;&#10;Description automatically generated">
            <a:extLst>
              <a:ext uri="{FF2B5EF4-FFF2-40B4-BE49-F238E27FC236}">
                <a16:creationId xmlns:a16="http://schemas.microsoft.com/office/drawing/2014/main" id="{E814281E-E4AA-3DDC-37E6-E9764F56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8" y="1033333"/>
            <a:ext cx="4869717" cy="216523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33CFE8-88D4-6C78-C683-F89DCD684CC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112464" y="261726"/>
            <a:ext cx="3697119" cy="66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Collectors will initiate contact with debtors through personalized emails or messages, providing a convenient link for accessing the chatbot interface. </a:t>
            </a:r>
            <a:endParaRPr lang="en-US" sz="1100" kern="12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144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4700" cy="329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2BD7A-31F9-E15C-CA2E-7F3510B1C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980" y="307324"/>
            <a:ext cx="1646635" cy="8261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Chatbot Conversation Flow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</a:pPr>
            <a:endParaRPr lang="en-US" sz="1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907" y="1236832"/>
            <a:ext cx="1563124" cy="8789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10000 w 10000"/>
                      <a:gd name="connsiteY2" fmla="*/ 10000 h 10000"/>
                      <a:gd name="connsiteX3" fmla="*/ 0 w 10000"/>
                      <a:gd name="connsiteY3" fmla="*/ 10000 h 10000"/>
                      <a:gd name="connsiteX4" fmla="*/ 0 w 10000"/>
                      <a:gd name="connsiteY4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 fill="none" extrusionOk="0">
                        <a:moveTo>
                          <a:pt x="0" y="0"/>
                        </a:moveTo>
                        <a:cubicBezTo>
                          <a:pt x="4791" y="327"/>
                          <a:pt x="6400" y="69"/>
                          <a:pt x="10000" y="0"/>
                        </a:cubicBezTo>
                        <a:cubicBezTo>
                          <a:pt x="9955" y="3464"/>
                          <a:pt x="10081" y="7866"/>
                          <a:pt x="10000" y="10000"/>
                        </a:cubicBezTo>
                        <a:cubicBezTo>
                          <a:pt x="6219" y="9793"/>
                          <a:pt x="4034" y="10351"/>
                          <a:pt x="0" y="10000"/>
                        </a:cubicBezTo>
                        <a:cubicBezTo>
                          <a:pt x="454" y="6185"/>
                          <a:pt x="74" y="2352"/>
                          <a:pt x="0" y="0"/>
                        </a:cubicBezTo>
                        <a:close/>
                      </a:path>
                      <a:path w="10000" h="10000" stroke="0" extrusionOk="0">
                        <a:moveTo>
                          <a:pt x="0" y="0"/>
                        </a:moveTo>
                        <a:cubicBezTo>
                          <a:pt x="3868" y="-313"/>
                          <a:pt x="7744" y="7"/>
                          <a:pt x="10000" y="0"/>
                        </a:cubicBezTo>
                        <a:cubicBezTo>
                          <a:pt x="10451" y="4945"/>
                          <a:pt x="10100" y="5440"/>
                          <a:pt x="10000" y="10000"/>
                        </a:cubicBezTo>
                        <a:cubicBezTo>
                          <a:pt x="7056" y="10499"/>
                          <a:pt x="4749" y="10060"/>
                          <a:pt x="0" y="10000"/>
                        </a:cubicBezTo>
                        <a:cubicBezTo>
                          <a:pt x="-33" y="7118"/>
                          <a:pt x="-309" y="31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15FFC-072C-0D0F-DF18-CB0B6A661C9F}"/>
              </a:ext>
            </a:extLst>
          </p:cNvPr>
          <p:cNvSpPr txBox="1"/>
          <p:nvPr/>
        </p:nvSpPr>
        <p:spPr>
          <a:xfrm>
            <a:off x="-7705" y="1349019"/>
            <a:ext cx="2288718" cy="16390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Listens for user input and processes messages.</a:t>
            </a:r>
            <a:endParaRPr lang="en-US" sz="10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Greetings and Initial Options: </a:t>
            </a:r>
            <a:endParaRPr lang="en-US" sz="1000" dirty="0">
              <a:ea typeface="Calibri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 'Hi': Asks for the user's name. </a:t>
            </a:r>
            <a:endParaRPr lang="en-US" sz="1000" dirty="0">
              <a:ea typeface="Calibri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'FAQ': Provides a list of frequently asked questions. </a:t>
            </a:r>
            <a:endParaRPr lang="en-US" sz="1000" dirty="0">
              <a:ea typeface="Calibri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'Payments': Collects information for debt-related queries.</a:t>
            </a:r>
            <a:endParaRPr lang="en-US" sz="1000" dirty="0">
              <a:ea typeface="Calibri"/>
              <a:cs typeface="Calibri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3EE6B9-D803-7C59-F53F-3012C88F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31" y="516505"/>
            <a:ext cx="3315224" cy="22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5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3236" cy="329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2BD7A-31F9-E15C-CA2E-7F3510B1C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980" y="183091"/>
            <a:ext cx="1642244" cy="962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FAQ Chatbot Interaction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07838" y="678907"/>
            <a:ext cx="747014" cy="8782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10000 w 10000"/>
                      <a:gd name="connsiteY2" fmla="*/ 10000 h 10000"/>
                      <a:gd name="connsiteX3" fmla="*/ 0 w 10000"/>
                      <a:gd name="connsiteY3" fmla="*/ 10000 h 10000"/>
                      <a:gd name="connsiteX4" fmla="*/ 0 w 10000"/>
                      <a:gd name="connsiteY4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 fill="none" extrusionOk="0">
                        <a:moveTo>
                          <a:pt x="0" y="0"/>
                        </a:moveTo>
                        <a:cubicBezTo>
                          <a:pt x="4791" y="327"/>
                          <a:pt x="6400" y="69"/>
                          <a:pt x="10000" y="0"/>
                        </a:cubicBezTo>
                        <a:cubicBezTo>
                          <a:pt x="9955" y="3464"/>
                          <a:pt x="10081" y="7866"/>
                          <a:pt x="10000" y="10000"/>
                        </a:cubicBezTo>
                        <a:cubicBezTo>
                          <a:pt x="6219" y="9793"/>
                          <a:pt x="4034" y="10351"/>
                          <a:pt x="0" y="10000"/>
                        </a:cubicBezTo>
                        <a:cubicBezTo>
                          <a:pt x="454" y="6185"/>
                          <a:pt x="74" y="2352"/>
                          <a:pt x="0" y="0"/>
                        </a:cubicBezTo>
                        <a:close/>
                      </a:path>
                      <a:path w="10000" h="10000" stroke="0" extrusionOk="0">
                        <a:moveTo>
                          <a:pt x="0" y="0"/>
                        </a:moveTo>
                        <a:cubicBezTo>
                          <a:pt x="3868" y="-313"/>
                          <a:pt x="7744" y="7"/>
                          <a:pt x="10000" y="0"/>
                        </a:cubicBezTo>
                        <a:cubicBezTo>
                          <a:pt x="10451" y="4945"/>
                          <a:pt x="10100" y="5440"/>
                          <a:pt x="10000" y="10000"/>
                        </a:cubicBezTo>
                        <a:cubicBezTo>
                          <a:pt x="7056" y="10499"/>
                          <a:pt x="4749" y="10060"/>
                          <a:pt x="0" y="10000"/>
                        </a:cubicBezTo>
                        <a:cubicBezTo>
                          <a:pt x="-33" y="7118"/>
                          <a:pt x="-309" y="31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958A4-8730-D24C-94F6-DBA406750F04}"/>
              </a:ext>
            </a:extLst>
          </p:cNvPr>
          <p:cNvSpPr txBox="1"/>
          <p:nvPr/>
        </p:nvSpPr>
        <p:spPr>
          <a:xfrm>
            <a:off x="2235031" y="183091"/>
            <a:ext cx="3310833" cy="9625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Users can inquire about frequently asked questions (FAQs) through the chatbot by typing FAQ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Chatbot displays a list of FAQs.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User selects a FAQ by clicking on the corresponding button.</a:t>
            </a:r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48868D05-D578-A20A-7C83-592A11B0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3874" y="2382187"/>
            <a:ext cx="395931" cy="403126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74FC5F-4E01-4D0C-85F0-87F80E811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3" y="1277261"/>
            <a:ext cx="2741218" cy="1880616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3A0A1C-BA96-A68E-8B7B-24008F1C5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219" y="1280595"/>
            <a:ext cx="2736318" cy="18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207</Words>
  <Application>Microsoft Office PowerPoint</Application>
  <PresentationFormat>Custom</PresentationFormat>
  <Paragraphs>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Introduction</vt:lpstr>
      <vt:lpstr>Challenges in Customer  Support</vt:lpstr>
      <vt:lpstr>PowerPoint Presentation</vt:lpstr>
      <vt:lpstr>Chatbot Functionality </vt:lpstr>
      <vt:lpstr>Chatbot Prototype Demonstration</vt:lpstr>
      <vt:lpstr>Access To Chatbot</vt:lpstr>
      <vt:lpstr>Chatbot Conversation Flow </vt:lpstr>
      <vt:lpstr>FAQ Chatbot Interaction</vt:lpstr>
      <vt:lpstr>FAQ Chatbot Interaction</vt:lpstr>
      <vt:lpstr>Debtor Information and Payment Chatbot Interaction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Deepanraj Ravi Chandran</cp:lastModifiedBy>
  <cp:revision>422</cp:revision>
  <dcterms:created xsi:type="dcterms:W3CDTF">2023-12-12T06:34:58Z</dcterms:created>
  <dcterms:modified xsi:type="dcterms:W3CDTF">2023-12-13T03:40:06Z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2023-12-12T00:00:00Z</vt:filetime>
  </property>
  <property fmtid="{D5CDD505-2E9C-101B-9397-08002B2CF9AE}" pid="3" name="LastSaved">
    <vt:filetime>2023-12-12T00:00:00Z</vt:filetime>
  </property>
</Properties>
</file>